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48A3F-8C01-435C-9424-5070C6EBD233}" type="datetimeFigureOut">
              <a:rPr lang="ru-RU" smtClean="0"/>
              <a:t>11.11.2019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87C6271-03A0-409F-8D26-914EC2486C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246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48A3F-8C01-435C-9424-5070C6EBD233}" type="datetimeFigureOut">
              <a:rPr lang="ru-RU" smtClean="0"/>
              <a:t>11.11.2019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87C6271-03A0-409F-8D26-914EC2486C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9051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48A3F-8C01-435C-9424-5070C6EBD233}" type="datetimeFigureOut">
              <a:rPr lang="ru-RU" smtClean="0"/>
              <a:t>11.11.2019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87C6271-03A0-409F-8D26-914EC2486C39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045268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48A3F-8C01-435C-9424-5070C6EBD233}" type="datetimeFigureOut">
              <a:rPr lang="ru-RU" smtClean="0"/>
              <a:t>11.11.2019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87C6271-03A0-409F-8D26-914EC2486C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8036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48A3F-8C01-435C-9424-5070C6EBD233}" type="datetimeFigureOut">
              <a:rPr lang="ru-RU" smtClean="0"/>
              <a:t>11.11.2019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87C6271-03A0-409F-8D26-914EC2486C39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62367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48A3F-8C01-435C-9424-5070C6EBD233}" type="datetimeFigureOut">
              <a:rPr lang="ru-RU" smtClean="0"/>
              <a:t>11.11.2019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87C6271-03A0-409F-8D26-914EC2486C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11802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48A3F-8C01-435C-9424-5070C6EBD233}" type="datetimeFigureOut">
              <a:rPr lang="ru-RU" smtClean="0"/>
              <a:t>11.11.2019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C6271-03A0-409F-8D26-914EC2486C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10449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48A3F-8C01-435C-9424-5070C6EBD233}" type="datetimeFigureOut">
              <a:rPr lang="ru-RU" smtClean="0"/>
              <a:t>11.11.2019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C6271-03A0-409F-8D26-914EC2486C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4648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48A3F-8C01-435C-9424-5070C6EBD233}" type="datetimeFigureOut">
              <a:rPr lang="ru-RU" smtClean="0"/>
              <a:t>11.11.2019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C6271-03A0-409F-8D26-914EC2486C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3203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48A3F-8C01-435C-9424-5070C6EBD233}" type="datetimeFigureOut">
              <a:rPr lang="ru-RU" smtClean="0"/>
              <a:t>11.11.2019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87C6271-03A0-409F-8D26-914EC2486C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1101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48A3F-8C01-435C-9424-5070C6EBD233}" type="datetimeFigureOut">
              <a:rPr lang="ru-RU" smtClean="0"/>
              <a:t>11.11.2019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87C6271-03A0-409F-8D26-914EC2486C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0837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48A3F-8C01-435C-9424-5070C6EBD233}" type="datetimeFigureOut">
              <a:rPr lang="ru-RU" smtClean="0"/>
              <a:t>11.11.2019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87C6271-03A0-409F-8D26-914EC2486C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1362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48A3F-8C01-435C-9424-5070C6EBD233}" type="datetimeFigureOut">
              <a:rPr lang="ru-RU" smtClean="0"/>
              <a:t>11.11.2019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C6271-03A0-409F-8D26-914EC2486C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4475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48A3F-8C01-435C-9424-5070C6EBD233}" type="datetimeFigureOut">
              <a:rPr lang="ru-RU" smtClean="0"/>
              <a:t>11.11.2019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C6271-03A0-409F-8D26-914EC2486C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0235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48A3F-8C01-435C-9424-5070C6EBD233}" type="datetimeFigureOut">
              <a:rPr lang="ru-RU" smtClean="0"/>
              <a:t>11.11.2019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C6271-03A0-409F-8D26-914EC2486C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6850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48A3F-8C01-435C-9424-5070C6EBD233}" type="datetimeFigureOut">
              <a:rPr lang="ru-RU" smtClean="0"/>
              <a:t>11.11.2019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87C6271-03A0-409F-8D26-914EC2486C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1578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48A3F-8C01-435C-9424-5070C6EBD233}" type="datetimeFigureOut">
              <a:rPr lang="ru-RU" smtClean="0"/>
              <a:t>11.11.2019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87C6271-03A0-409F-8D26-914EC2486C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8112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320E97-8819-411C-B8D8-BF7F4348A8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24222" y="615462"/>
            <a:ext cx="9692639" cy="1126284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инвестициями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E1CCA94-829F-4F11-8971-554E210C3D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2771335"/>
            <a:ext cx="8915399" cy="3132327"/>
          </a:xfrm>
        </p:spPr>
        <p:txBody>
          <a:bodyPr>
            <a:norm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Сущность инвестиционных решений.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инвестиционного проекта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эффективности инвестиционных проектов.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рисков, возникающих на финансовых рынках: инвестиционный риск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82053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5DBFBF-F691-4A1A-9EBF-D52D013FA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09"/>
            <a:ext cx="8911687" cy="5636013"/>
          </a:xfrm>
        </p:spPr>
        <p:txBody>
          <a:bodyPr>
            <a:normAutofit fontScale="90000"/>
          </a:bodyPr>
          <a:lstStyle/>
          <a:p>
            <a:r>
              <a:rPr lang="ru-RU" i="1" dirty="0"/>
              <a:t>Объектами инвестиционной деятельности</a:t>
            </a:r>
            <a:r>
              <a:rPr lang="ru-RU" dirty="0"/>
              <a:t> являются вновь созда­ваемые и модернизируемые основные фонды и оборотные средст­ва во всех отраслях и сферах народного хозяйства РФ, ценные бу­маги, целевые денежные вклады, научно-техническая продукция, другие объекты собственности, а также имущественные права и пра­ва на интеллектуальную собственность.</a:t>
            </a:r>
          </a:p>
        </p:txBody>
      </p:sp>
    </p:spTree>
    <p:extLst>
      <p:ext uri="{BB962C8B-B14F-4D97-AF65-F5344CB8AC3E}">
        <p14:creationId xmlns:p14="http://schemas.microsoft.com/office/powerpoint/2010/main" val="24639849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916B81-61BE-4F34-AB6A-B28F4B304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3717" y="173942"/>
            <a:ext cx="10311618" cy="1959657"/>
          </a:xfrm>
        </p:spPr>
        <p:txBody>
          <a:bodyPr>
            <a:noAutofit/>
          </a:bodyPr>
          <a:lstStyle/>
          <a:p>
            <a:r>
              <a:rPr lang="ru-RU" sz="2400" i="1" dirty="0"/>
              <a:t>Государственное регулирование инвестиционной деятельности</a:t>
            </a:r>
            <a:r>
              <a:rPr lang="ru-RU" sz="2400" dirty="0"/>
              <a:t>, проведение инвестиционной политики, направленной на социаль­но-экономическое и научно-техническое развитие РФ, обеспечи­вается государственными органами РФ в пределах их компетенции и осуществляется: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385EC2-8CAA-4C72-8F26-9882E5C733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4394" y="3010485"/>
            <a:ext cx="10170941" cy="3446585"/>
          </a:xfrm>
        </p:spPr>
        <p:txBody>
          <a:bodyPr>
            <a:normAutofit/>
          </a:bodyPr>
          <a:lstStyle/>
          <a:p>
            <a:r>
              <a:rPr lang="ru-RU" sz="2000" dirty="0"/>
              <a:t>в соответствии с государственными инвести­ционными программами; </a:t>
            </a:r>
          </a:p>
          <a:p>
            <a:r>
              <a:rPr lang="ru-RU" sz="2000" dirty="0"/>
              <a:t>прямым управлением государственными ин­вестициями; </a:t>
            </a:r>
          </a:p>
          <a:p>
            <a:r>
              <a:rPr lang="ru-RU" sz="2000" dirty="0"/>
              <a:t>введением системы налогов с дифференцированием на­логовых ставок и льгот; </a:t>
            </a:r>
          </a:p>
          <a:p>
            <a:r>
              <a:rPr lang="ru-RU" sz="2000" dirty="0"/>
              <a:t>предоставлением финансовой помощи в виде дотаций, субсидий, субвенций, бюджетных ссуд на развитие от­дельных территорий, отраслей, производств; </a:t>
            </a:r>
          </a:p>
          <a:p>
            <a:r>
              <a:rPr lang="ru-RU" sz="2000" dirty="0"/>
              <a:t>проведением финан­совой и кредитной политики, политики ценообразования, амортизационной политики.</a:t>
            </a:r>
          </a:p>
          <a:p>
            <a:pPr marL="0" indent="0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1817971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41E41F-088D-4379-B612-7F2585903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5607878"/>
          </a:xfrm>
        </p:spPr>
        <p:txBody>
          <a:bodyPr/>
          <a:lstStyle/>
          <a:p>
            <a:r>
              <a:rPr lang="ru-RU" i="1" dirty="0"/>
              <a:t>Государственное регулирование инвестиционной деятельности</a:t>
            </a:r>
            <a:r>
              <a:rPr lang="ru-RU" dirty="0"/>
              <a:t> заключается в гарантиях прав субъектов и защите инвестиций. Госу­дарство гарантирует прежде всего стабильность прав, что очень важно при долгосрочных инвестициях.</a:t>
            </a:r>
          </a:p>
        </p:txBody>
      </p:sp>
    </p:spTree>
    <p:extLst>
      <p:ext uri="{BB962C8B-B14F-4D97-AF65-F5344CB8AC3E}">
        <p14:creationId xmlns:p14="http://schemas.microsoft.com/office/powerpoint/2010/main" val="3414027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D32697-26D5-4321-A351-B37CF8CF1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1" dirty="0"/>
              <a:t>Основными целями инвестиционной деятельности</a:t>
            </a:r>
            <a:r>
              <a:rPr lang="ru-RU" b="1" dirty="0"/>
              <a:t> </a:t>
            </a:r>
            <a:r>
              <a:rPr lang="ru-RU" dirty="0"/>
              <a:t>являются: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4CA3FEE-252C-4E3E-A791-747E18C676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555631"/>
            <a:ext cx="8915400" cy="3777622"/>
          </a:xfrm>
        </p:spPr>
        <p:txBody>
          <a:bodyPr>
            <a:normAutofit/>
          </a:bodyPr>
          <a:lstStyle/>
          <a:p>
            <a:r>
              <a:rPr lang="ru-RU" sz="2400" dirty="0"/>
              <a:t>безопасность или надежность вложений;</a:t>
            </a:r>
          </a:p>
          <a:p>
            <a:r>
              <a:rPr lang="ru-RU" sz="2400" dirty="0"/>
              <a:t>доходность вложений;</a:t>
            </a:r>
          </a:p>
          <a:p>
            <a:r>
              <a:rPr lang="ru-RU" sz="2400" dirty="0"/>
              <a:t>увеличение рыночной стоимости вложений;</a:t>
            </a:r>
          </a:p>
          <a:p>
            <a:r>
              <a:rPr lang="ru-RU" sz="2400" dirty="0"/>
              <a:t>ликвидность вложений.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2650660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4106B4-7763-4CF3-8995-9CDB7940B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7785" y="624110"/>
            <a:ext cx="9886827" cy="1280890"/>
          </a:xfrm>
        </p:spPr>
        <p:txBody>
          <a:bodyPr>
            <a:normAutofit/>
          </a:bodyPr>
          <a:lstStyle/>
          <a:p>
            <a:r>
              <a:rPr lang="ru-RU" sz="2800" dirty="0"/>
              <a:t>На надежность инвестиционных решений оказывают влияние: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F728EAD-2976-46BB-A12C-DB37213D0E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1686" y="1905000"/>
            <a:ext cx="10322926" cy="2934286"/>
          </a:xfrm>
        </p:spPr>
        <p:txBody>
          <a:bodyPr>
            <a:noAutofit/>
          </a:bodyPr>
          <a:lstStyle/>
          <a:p>
            <a:r>
              <a:rPr lang="ru-RU" sz="2400" i="1" dirty="0"/>
              <a:t>Системный риск</a:t>
            </a:r>
            <a:r>
              <a:rPr lang="ru-RU" sz="2400" dirty="0"/>
              <a:t> в условиях полити­ческой нестабильности и спада производства оценивается как доста­точно высокий, однако средств защиты от него практически нет.</a:t>
            </a:r>
            <a:br>
              <a:rPr lang="ru-RU" sz="2400" dirty="0"/>
            </a:br>
            <a:endParaRPr lang="ru-RU" sz="2400" dirty="0"/>
          </a:p>
          <a:p>
            <a:r>
              <a:rPr lang="ru-RU" sz="2400" i="1" dirty="0"/>
              <a:t>Портфельный риск</a:t>
            </a:r>
            <a:r>
              <a:rPr lang="ru-RU" sz="2400" dirty="0"/>
              <a:t> может быть уменьшен диверсификацией и страхованием. </a:t>
            </a:r>
          </a:p>
        </p:txBody>
      </p:sp>
    </p:spTree>
    <p:extLst>
      <p:ext uri="{BB962C8B-B14F-4D97-AF65-F5344CB8AC3E}">
        <p14:creationId xmlns:p14="http://schemas.microsoft.com/office/powerpoint/2010/main" val="4424901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9FA994-6490-45B6-BF10-9A6D8A8BF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Выделяются следующие </a:t>
            </a:r>
            <a:r>
              <a:rPr lang="ru-RU" b="1" dirty="0"/>
              <a:t>стратегии инвестирования</a:t>
            </a:r>
            <a:r>
              <a:rPr lang="ru-RU" dirty="0"/>
              <a:t>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3CE1A50-ED05-4808-AB1B-948E94004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4" y="2574388"/>
            <a:ext cx="8911688" cy="3336834"/>
          </a:xfrm>
        </p:spPr>
        <p:txBody>
          <a:bodyPr>
            <a:normAutofit/>
          </a:bodyPr>
          <a:lstStyle/>
          <a:p>
            <a:r>
              <a:rPr lang="ru-RU" sz="2400" dirty="0"/>
              <a:t>консервативная стратегия, акцентирующая основное внимание на обеспечении безопасности вложений;</a:t>
            </a:r>
          </a:p>
          <a:p>
            <a:r>
              <a:rPr lang="ru-RU" sz="2400" dirty="0"/>
              <a:t>умеренно агрессивная, при которой баланс «доходность-риск» смещен в сторону обеспечения определенной, заданной безо­пасности вложений;</a:t>
            </a:r>
          </a:p>
          <a:p>
            <a:r>
              <a:rPr lang="ru-RU" sz="2400" dirty="0"/>
              <a:t>агрессивные стратегии, преследующие цели обеспечения неко­торой заданной минимальной допустимой доходности вложе­ний. </a:t>
            </a:r>
          </a:p>
        </p:txBody>
      </p:sp>
    </p:spTree>
    <p:extLst>
      <p:ext uri="{BB962C8B-B14F-4D97-AF65-F5344CB8AC3E}">
        <p14:creationId xmlns:p14="http://schemas.microsoft.com/office/powerpoint/2010/main" val="15669936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A617FD35-4FF6-4B05-BE64-0321BF7B1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1004" y="2438842"/>
            <a:ext cx="10097842" cy="1280890"/>
          </a:xfrm>
        </p:spPr>
        <p:txBody>
          <a:bodyPr/>
          <a:lstStyle/>
          <a:p>
            <a:r>
              <a:rPr lang="ru-RU" b="1" dirty="0"/>
              <a:t>2. Понятие инвестиционного проекта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3622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C52C66-1D2B-4D44-BB89-534C22FE5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8972" y="267287"/>
            <a:ext cx="10255348" cy="6274190"/>
          </a:xfrm>
        </p:spPr>
        <p:txBody>
          <a:bodyPr>
            <a:noAutofit/>
          </a:bodyPr>
          <a:lstStyle/>
          <a:p>
            <a:r>
              <a:rPr lang="ru-RU" sz="2800" b="1" dirty="0"/>
              <a:t>Инвестиции - </a:t>
            </a:r>
            <a:r>
              <a:rPr lang="ru-RU" sz="2800" dirty="0"/>
              <a:t>денежные средства, ценные бумаги, иное имущество, в том числе имущественные права, иные права, имеющие денежную оцен­ку, вкладываемые в объекты предпринимательской и (или) иной деятельности в целях получения прибыли и (или) достижения иного полезного эффекта». </a:t>
            </a:r>
            <a:r>
              <a:rPr lang="ru-RU" sz="2800" b="1" dirty="0"/>
              <a:t>Инвестиционная деятельность</a:t>
            </a:r>
            <a:r>
              <a:rPr lang="ru-RU" sz="2800" dirty="0"/>
              <a:t> есть «вложение инвестиций и осуществление практических действий в целях получе­ния прибыли и (или) достижения иного полезного эффекта». На практике нередко термин «инвестиция» понимается в обобщенном смысле — как вкладываемые активы и (или) как собственно процесс вложения.</a:t>
            </a:r>
          </a:p>
        </p:txBody>
      </p:sp>
    </p:spTree>
    <p:extLst>
      <p:ext uri="{BB962C8B-B14F-4D97-AF65-F5344CB8AC3E}">
        <p14:creationId xmlns:p14="http://schemas.microsoft.com/office/powerpoint/2010/main" val="2384707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14E4E5-AEE0-4894-9914-B08806909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2868" y="624110"/>
            <a:ext cx="9661743" cy="559381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Инвестиционный проект</a:t>
            </a:r>
            <a:r>
              <a:rPr lang="ru-RU" dirty="0"/>
              <a:t> есть обоснование экономической целесообразности, объема и</a:t>
            </a:r>
            <a:r>
              <a:rPr lang="ru-RU" i="1" dirty="0"/>
              <a:t> </a:t>
            </a:r>
            <a:r>
              <a:rPr lang="ru-RU" dirty="0"/>
              <a:t>сроков осуществления капитальных вложений, в том числе необходимая проектно-сметная документация, разработанная в соответствии с законодательством Российской Федерации и утвер­жденными в установленном порядке стандартами (нормами и прави­лами), а также описание практических действий по осуществлению инвестиций (бизнес-план).</a:t>
            </a:r>
          </a:p>
        </p:txBody>
      </p:sp>
    </p:spTree>
    <p:extLst>
      <p:ext uri="{BB962C8B-B14F-4D97-AF65-F5344CB8AC3E}">
        <p14:creationId xmlns:p14="http://schemas.microsoft.com/office/powerpoint/2010/main" val="42155240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91647233-232D-446A-BB50-7DEA78F31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3608" y="131741"/>
            <a:ext cx="10011727" cy="1837736"/>
          </a:xfrm>
        </p:spPr>
        <p:txBody>
          <a:bodyPr>
            <a:normAutofit/>
          </a:bodyPr>
          <a:lstStyle/>
          <a:p>
            <a:r>
              <a:rPr lang="ru-RU" b="1" dirty="0"/>
              <a:t>Инвестиционный проект трактуется как набор документации, содержащий два круп­ных блока документов: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400F368-E163-44D0-9C3B-A720E82ADB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3607" y="2133600"/>
            <a:ext cx="10110201" cy="3777622"/>
          </a:xfrm>
        </p:spPr>
        <p:txBody>
          <a:bodyPr>
            <a:normAutofit/>
          </a:bodyPr>
          <a:lstStyle/>
          <a:p>
            <a:r>
              <a:rPr lang="ru-RU" sz="2400" dirty="0"/>
              <a:t>документально оформленное обоснование экономической целе­сообразности, объема и сроков осуществления капитальных вложений, включая необходимую проектно-сметную документа­цию, разработанную в соответствии с законодательством РФ и утвержденную в установленном порядке стандартами (норма­ми и правилами);</a:t>
            </a:r>
          </a:p>
          <a:p>
            <a:r>
              <a:rPr lang="ru-RU" sz="2400" dirty="0"/>
              <a:t>бизнес-план как описание практических действий по осуществ­лению инвестиций.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696463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0D2D092B-263C-4E6E-B27A-9192E29F0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9195" y="2788555"/>
            <a:ext cx="8911687" cy="1280890"/>
          </a:xfrm>
        </p:spPr>
        <p:txBody>
          <a:bodyPr/>
          <a:lstStyle/>
          <a:p>
            <a:r>
              <a:rPr lang="ru-RU" b="1" dirty="0"/>
              <a:t>1. Сущность инвестиционных решений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81431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62AA34-17CA-442E-83B3-2471677CC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446" y="302455"/>
            <a:ext cx="9957166" cy="1835833"/>
          </a:xfrm>
        </p:spPr>
        <p:txBody>
          <a:bodyPr>
            <a:noAutofit/>
          </a:bodyPr>
          <a:lstStyle/>
          <a:p>
            <a:r>
              <a:rPr lang="ru-RU" sz="2800" dirty="0"/>
              <a:t>Государство не только регулирует инвестиционную деятельность, но и гарантирует всем субъектам инвестиционной деятельности неза­висимо от форм собственности: 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6638568-1ABA-4672-AF22-F7B0C92918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299" y="2456267"/>
            <a:ext cx="9866313" cy="3283351"/>
          </a:xfrm>
        </p:spPr>
        <p:txBody>
          <a:bodyPr>
            <a:noAutofit/>
          </a:bodyPr>
          <a:lstStyle/>
          <a:p>
            <a:r>
              <a:rPr lang="ru-RU" sz="2400" dirty="0"/>
              <a:t>обеспечение равных прав при осуществлении инвестиционной деятельности; </a:t>
            </a:r>
          </a:p>
          <a:p>
            <a:r>
              <a:rPr lang="ru-RU" sz="2400" dirty="0"/>
              <a:t>гласность в обсуж­дении инвестиционных проектов; </a:t>
            </a:r>
          </a:p>
          <a:p>
            <a:r>
              <a:rPr lang="ru-RU" sz="2400" dirty="0"/>
              <a:t>право обжаловать в суд решения и действия (бездействие) органов государственной власти, орга­нов местного самоуправления и их должностных лиц; </a:t>
            </a:r>
          </a:p>
          <a:p>
            <a:r>
              <a:rPr lang="ru-RU" sz="2400" dirty="0"/>
              <a:t>защиту ка­питальных вложений.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5109874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B303E6-A657-4936-87CE-8A8E26806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8123" y="306332"/>
            <a:ext cx="9900895" cy="1775685"/>
          </a:xfrm>
        </p:spPr>
        <p:txBody>
          <a:bodyPr>
            <a:noAutofit/>
          </a:bodyPr>
          <a:lstStyle/>
          <a:p>
            <a:r>
              <a:rPr lang="ru-RU" sz="2400" b="1" dirty="0"/>
              <a:t>Управленческие решения по поводу целесообразности инвестиций относятся к решениям стра­тегического характера. Они требуют тщательного аналитического обоснования в силу целого ряда причин: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9A83E11-37B2-4EC0-BC91-BC4457B0C4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8972" y="2356703"/>
            <a:ext cx="10140046" cy="4194964"/>
          </a:xfrm>
        </p:spPr>
        <p:txBody>
          <a:bodyPr>
            <a:normAutofit/>
          </a:bodyPr>
          <a:lstStyle/>
          <a:p>
            <a:r>
              <a:rPr lang="ru-RU" sz="2400" dirty="0"/>
              <a:t>любая инвести­ция требует концентрации крупного объема денежных средств;</a:t>
            </a:r>
          </a:p>
          <a:p>
            <a:r>
              <a:rPr lang="ru-RU" sz="2400" dirty="0"/>
              <a:t>инвестиции, как правило, не дают сиюминутной отдачи и вследствие этого возникает эффект иммобилизации собственного капитала;</a:t>
            </a:r>
          </a:p>
          <a:p>
            <a:r>
              <a:rPr lang="ru-RU" sz="2400" dirty="0"/>
              <a:t>в подавляющем большинстве случаев ин­вестиции делаются с привлечением заемного капитала.</a:t>
            </a:r>
          </a:p>
        </p:txBody>
      </p:sp>
    </p:spTree>
    <p:extLst>
      <p:ext uri="{BB962C8B-B14F-4D97-AF65-F5344CB8AC3E}">
        <p14:creationId xmlns:p14="http://schemas.microsoft.com/office/powerpoint/2010/main" val="25601507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31E3906-B950-43D7-9EF3-3585E5694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4961" y="2788555"/>
            <a:ext cx="8911687" cy="1280890"/>
          </a:xfrm>
        </p:spPr>
        <p:txBody>
          <a:bodyPr/>
          <a:lstStyle/>
          <a:p>
            <a:r>
              <a:rPr lang="ru-RU" b="1" dirty="0"/>
              <a:t>3. Критерии эффективности инвестиционных проектов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54222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D9DB7ED6-A5C7-49E0-B3E1-6213C7F0C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207" y="624110"/>
            <a:ext cx="9762978" cy="1280890"/>
          </a:xfrm>
        </p:spPr>
        <p:txBody>
          <a:bodyPr>
            <a:normAutofit/>
          </a:bodyPr>
          <a:lstStyle/>
          <a:p>
            <a:r>
              <a:rPr lang="ru-RU" sz="2800" dirty="0"/>
              <a:t>Для оценки инвестиционных проектов основными признаками яв­ляются прежде всего: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7965BD7-1F99-49A5-BAFA-6BD0092BF8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1634" y="2133600"/>
            <a:ext cx="9762978" cy="3777622"/>
          </a:xfrm>
        </p:spPr>
        <p:txBody>
          <a:bodyPr>
            <a:normAutofit/>
          </a:bodyPr>
          <a:lstStyle/>
          <a:p>
            <a:r>
              <a:rPr lang="ru-RU" sz="2000" b="1" dirty="0"/>
              <a:t>коммерческая эффективность</a:t>
            </a:r>
            <a:r>
              <a:rPr lang="ru-RU" sz="2000" dirty="0"/>
              <a:t> — выражает финансовые последст­вия от реализации проекта для его непосредственных участников;</a:t>
            </a:r>
          </a:p>
          <a:p>
            <a:r>
              <a:rPr lang="ru-RU" sz="2000" b="1" dirty="0"/>
              <a:t>бюджетная эффективность</a:t>
            </a:r>
            <a:r>
              <a:rPr lang="ru-RU" sz="2000" dirty="0"/>
              <a:t> — под которой понимают, финан­совые последствия от осуществления проекта для федерально­го, регионального и местного бюджетов;</a:t>
            </a:r>
          </a:p>
          <a:p>
            <a:r>
              <a:rPr lang="ru-RU" sz="2000" b="1" dirty="0"/>
              <a:t>экономическая эффективность</a:t>
            </a:r>
            <a:r>
              <a:rPr lang="ru-RU" sz="2000" dirty="0"/>
              <a:t> — затраты и результаты, свя­занные с реализацией проекта, выходящие за пределы прямых финансовых интересов участников инвестиционного проекта и допускающие стоимостное измерение.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0239553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7D669D-6284-431B-8D6B-C89995BB1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5071" y="306333"/>
            <a:ext cx="9619541" cy="1280890"/>
          </a:xfrm>
        </p:spPr>
        <p:txBody>
          <a:bodyPr>
            <a:noAutofit/>
          </a:bodyPr>
          <a:lstStyle/>
          <a:p>
            <a:r>
              <a:rPr lang="ru-RU" sz="2400" dirty="0"/>
              <a:t>Определение количественного значения показателей эффективности инвестиционного проекта рекомендуется производить с использованием следующих показателей:</a:t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841424A-C0E3-47A6-A65E-5007A41420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8462" y="2133600"/>
            <a:ext cx="9746150" cy="3777622"/>
          </a:xfrm>
        </p:spPr>
        <p:txBody>
          <a:bodyPr>
            <a:normAutofit/>
          </a:bodyPr>
          <a:lstStyle/>
          <a:p>
            <a:r>
              <a:rPr lang="ru-RU" sz="2000" dirty="0"/>
              <a:t>чистого дисконтированного дохода;</a:t>
            </a:r>
          </a:p>
          <a:p>
            <a:r>
              <a:rPr lang="ru-RU" sz="2000" dirty="0"/>
              <a:t>индекса доходности;</a:t>
            </a:r>
          </a:p>
          <a:p>
            <a:r>
              <a:rPr lang="ru-RU" sz="2000" dirty="0"/>
              <a:t>внутренней нормы прибыльности (рентабельности);</a:t>
            </a:r>
          </a:p>
          <a:p>
            <a:r>
              <a:rPr lang="ru-RU" sz="2000" dirty="0"/>
              <a:t>срока окупаемости инвестиций;</a:t>
            </a:r>
          </a:p>
          <a:p>
            <a:r>
              <a:rPr lang="ru-RU" sz="2000" dirty="0"/>
              <a:t>степени устойчивости проекта;</a:t>
            </a:r>
          </a:p>
          <a:p>
            <a:r>
              <a:rPr lang="ru-RU" sz="2000" dirty="0"/>
              <a:t>периода окупаемости инвестиций;</a:t>
            </a:r>
          </a:p>
          <a:p>
            <a:r>
              <a:rPr lang="ru-RU" sz="2000" dirty="0"/>
              <a:t>минимума приведенных затрат.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656423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348672D5-FED3-48AB-BFC6-404A81F9C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8462" y="624110"/>
            <a:ext cx="9031459" cy="5692284"/>
          </a:xfrm>
        </p:spPr>
        <p:txBody>
          <a:bodyPr>
            <a:normAutofit/>
          </a:bodyPr>
          <a:lstStyle/>
          <a:p>
            <a:r>
              <a:rPr lang="ru-RU" i="1" dirty="0"/>
              <a:t>Чистый дисконтированный доход -</a:t>
            </a:r>
            <a:r>
              <a:rPr lang="ru-RU" sz="2800" dirty="0"/>
              <a:t>представляет собой сумму всех дисконтированных значений притоков и оттоков по проекту, приведенных к настоящему моменту времени. Разница между поступлениями денежных средств и понесенными затратами (инвестициями), определенная на сегодняшний день, называется чистой приведенной стоимостью. </a:t>
            </a:r>
          </a:p>
        </p:txBody>
      </p:sp>
    </p:spTree>
    <p:extLst>
      <p:ext uri="{BB962C8B-B14F-4D97-AF65-F5344CB8AC3E}">
        <p14:creationId xmlns:p14="http://schemas.microsoft.com/office/powerpoint/2010/main" val="3643941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D9F2C1-B589-4A1A-A3CF-A618791C0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5424998"/>
          </a:xfrm>
        </p:spPr>
        <p:txBody>
          <a:bodyPr>
            <a:normAutofit/>
          </a:bodyPr>
          <a:lstStyle/>
          <a:p>
            <a:r>
              <a:rPr lang="ru-RU" sz="4000" i="1" dirty="0"/>
              <a:t>Индекс доходности (прибыльности) инвестиций </a:t>
            </a:r>
            <a:r>
              <a:rPr lang="ru-RU" dirty="0"/>
              <a:t>представляет собой отношение сумм приведенного дохода к величине инвести­ций. </a:t>
            </a:r>
          </a:p>
        </p:txBody>
      </p:sp>
    </p:spTree>
    <p:extLst>
      <p:ext uri="{BB962C8B-B14F-4D97-AF65-F5344CB8AC3E}">
        <p14:creationId xmlns:p14="http://schemas.microsoft.com/office/powerpoint/2010/main" val="30088469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5001B3-DEC0-43DF-A9B3-0D4E30A11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624109"/>
            <a:ext cx="8911687" cy="5270253"/>
          </a:xfrm>
        </p:spPr>
        <p:txBody>
          <a:bodyPr/>
          <a:lstStyle/>
          <a:p>
            <a:r>
              <a:rPr lang="ru-RU" i="1" dirty="0"/>
              <a:t>Внутренняя норма прибыльности (рентабельности)</a:t>
            </a:r>
            <a:r>
              <a:rPr lang="ru-RU" dirty="0"/>
              <a:t> инвестиций представляет собой ту норму дисконта, при которой величина при­веденного эффекта равна приведенным инвестиционным вложениям.</a:t>
            </a:r>
          </a:p>
        </p:txBody>
      </p:sp>
    </p:spTree>
    <p:extLst>
      <p:ext uri="{BB962C8B-B14F-4D97-AF65-F5344CB8AC3E}">
        <p14:creationId xmlns:p14="http://schemas.microsoft.com/office/powerpoint/2010/main" val="39306811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155CC1-2D65-4C58-A409-0F10BFCDE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3596198"/>
          </a:xfrm>
        </p:spPr>
        <p:txBody>
          <a:bodyPr>
            <a:normAutofit/>
          </a:bodyPr>
          <a:lstStyle/>
          <a:p>
            <a:r>
              <a:rPr lang="ru-RU" i="1" dirty="0"/>
              <a:t>Срок окупаемости —</a:t>
            </a:r>
            <a:r>
              <a:rPr lang="ru-RU" dirty="0"/>
              <a:t> показатель, отвечающий на вопрос, за ка­кой срок могут окупиться инвестиции в инновационный проект.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41093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9F1C7B-A1DD-4D1F-9C1F-32E450057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624109"/>
            <a:ext cx="8911687" cy="4651275"/>
          </a:xfrm>
        </p:spPr>
        <p:txBody>
          <a:bodyPr>
            <a:normAutofit/>
          </a:bodyPr>
          <a:lstStyle/>
          <a:p>
            <a:r>
              <a:rPr lang="ru-RU" i="1" dirty="0"/>
              <a:t>Степень устойчивости</a:t>
            </a:r>
            <a:r>
              <a:rPr lang="ru-RU" dirty="0"/>
              <a:t> </a:t>
            </a:r>
            <a:r>
              <a:rPr lang="ru-RU" i="1" dirty="0"/>
              <a:t>проекта</a:t>
            </a:r>
            <a:r>
              <a:rPr lang="ru-RU" dirty="0"/>
              <a:t> по отношению к возможным изме­нениям условий реализации может быть охарактеризована показателя­ми предельного уровня объемов производства, цен производимой про­дукции и т.д. </a:t>
            </a:r>
          </a:p>
        </p:txBody>
      </p:sp>
    </p:spTree>
    <p:extLst>
      <p:ext uri="{BB962C8B-B14F-4D97-AF65-F5344CB8AC3E}">
        <p14:creationId xmlns:p14="http://schemas.microsoft.com/office/powerpoint/2010/main" val="2188578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6DABF8-3B5B-43D4-9BEB-B830BC796B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446" y="624109"/>
            <a:ext cx="10466363" cy="608618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Инвестиционное решение</a:t>
            </a:r>
            <a:r>
              <a:rPr lang="ru-RU" dirty="0"/>
              <a:t> - это результат анализа, прогнозиро­вания, оптимизации, экономического обоснования и выбора альтер­нативы из множества вариантов достижения конкретной цели. </a:t>
            </a:r>
            <a:br>
              <a:rPr lang="ru-RU" dirty="0"/>
            </a:br>
            <a:r>
              <a:rPr lang="ru-RU" b="1" dirty="0"/>
              <a:t>Инвестиции </a:t>
            </a:r>
            <a:r>
              <a:rPr lang="ru-RU" dirty="0"/>
              <a:t>представляют собой вложенный капитал — как денежный, так и реальный. Они осуществляются в ви­де денежных средств, банковских вкладов, паев, акций и других ценных бумаг, вложений в движимое и недвижимое имущество, ин­теллектуальную собственность, имущественные права и другие цен­ности. </a:t>
            </a:r>
          </a:p>
        </p:txBody>
      </p:sp>
    </p:spTree>
    <p:extLst>
      <p:ext uri="{BB962C8B-B14F-4D97-AF65-F5344CB8AC3E}">
        <p14:creationId xmlns:p14="http://schemas.microsoft.com/office/powerpoint/2010/main" val="190139979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8119DB-2017-43C9-B85E-9E035CE5B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2868" y="624109"/>
            <a:ext cx="10213144" cy="6058045"/>
          </a:xfrm>
        </p:spPr>
        <p:txBody>
          <a:bodyPr>
            <a:normAutofit/>
          </a:bodyPr>
          <a:lstStyle/>
          <a:p>
            <a:r>
              <a:rPr lang="ru-RU" sz="2800" dirty="0"/>
              <a:t>Критерием отбора проектов может </a:t>
            </a:r>
            <a:r>
              <a:rPr lang="ru-RU" sz="2800" i="1" dirty="0"/>
              <a:t>быть минимум затрат на их реализацию.</a:t>
            </a:r>
            <a:r>
              <a:rPr lang="ru-RU" sz="2800" dirty="0"/>
              <a:t> То есть при наличии нескольких вариантов наиболее эффективный вариант выбирается по минимуму так называемых приведенных затрат.</a:t>
            </a:r>
            <a:br>
              <a:rPr lang="ru-RU" sz="2800" dirty="0"/>
            </a:br>
            <a:br>
              <a:rPr lang="ru-RU" sz="2800" dirty="0"/>
            </a:br>
            <a:r>
              <a:rPr lang="ru-RU" sz="2800" i="1" dirty="0"/>
              <a:t>3</a:t>
            </a:r>
            <a:r>
              <a:rPr lang="ru-RU" sz="2800" dirty="0"/>
              <a:t> = С + </a:t>
            </a:r>
            <a:r>
              <a:rPr lang="ru-RU" sz="2800" i="1" dirty="0"/>
              <a:t>ЕК</a:t>
            </a:r>
            <a:r>
              <a:rPr lang="ru-RU" sz="2800" dirty="0"/>
              <a:t> = </a:t>
            </a:r>
            <a:r>
              <a:rPr lang="en-US" sz="2800" i="1" dirty="0"/>
              <a:t>min</a:t>
            </a:r>
            <a:r>
              <a:rPr lang="ru-RU" sz="2800" i="1" dirty="0"/>
              <a:t>,</a:t>
            </a:r>
            <a:br>
              <a:rPr lang="ru-RU" sz="2800" dirty="0"/>
            </a:br>
            <a:r>
              <a:rPr lang="ru-RU" sz="2800" dirty="0"/>
              <a:t>где </a:t>
            </a:r>
            <a:r>
              <a:rPr lang="ru-RU" sz="2800" i="1" dirty="0"/>
              <a:t>3 —</a:t>
            </a:r>
            <a:r>
              <a:rPr lang="ru-RU" sz="2800" dirty="0"/>
              <a:t> приведенные затраты по каждому варианту;</a:t>
            </a:r>
            <a:br>
              <a:rPr lang="ru-RU" sz="2800" dirty="0"/>
            </a:br>
            <a:r>
              <a:rPr lang="ru-RU" sz="2800" dirty="0"/>
              <a:t>С — издержки производства (себестоимость) по тому</a:t>
            </a:r>
            <a:r>
              <a:rPr lang="ru-RU" sz="2800" b="1" dirty="0"/>
              <a:t> </a:t>
            </a:r>
            <a:r>
              <a:rPr lang="ru-RU" sz="2800" dirty="0"/>
              <a:t>же ва­рианту;</a:t>
            </a:r>
            <a:br>
              <a:rPr lang="ru-RU" sz="2800" dirty="0"/>
            </a:br>
            <a:r>
              <a:rPr lang="ru-RU" sz="2800" i="1" dirty="0"/>
              <a:t>Е—</a:t>
            </a:r>
            <a:r>
              <a:rPr lang="ru-RU" sz="2800" dirty="0"/>
              <a:t> норматив эффективности капитальных вложений;</a:t>
            </a:r>
            <a:br>
              <a:rPr lang="ru-RU" sz="2800" dirty="0"/>
            </a:br>
            <a:r>
              <a:rPr lang="ru-RU" sz="2800" i="1" dirty="0"/>
              <a:t>К—</a:t>
            </a:r>
            <a:r>
              <a:rPr lang="ru-RU" sz="2800" dirty="0"/>
              <a:t> инвестиции по тому же варианту.</a:t>
            </a:r>
            <a:br>
              <a:rPr lang="ru-RU" sz="2800" dirty="0"/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47077716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24466B51-B189-42B8-82BA-E44A48008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4731" y="306333"/>
            <a:ext cx="9931791" cy="1649076"/>
          </a:xfrm>
        </p:spPr>
        <p:txBody>
          <a:bodyPr>
            <a:noAutofit/>
          </a:bodyPr>
          <a:lstStyle/>
          <a:p>
            <a:r>
              <a:rPr lang="ru-RU" sz="2400" dirty="0"/>
              <a:t>При определении вышерассмотренных показателей, характери­зующих критерии эффективности инвестиционных проектов, могут использоваться следующие виды цен на продукцию и потребляемые ресурсы: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9029245-783F-4B01-8520-193E46DF94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4731" y="2133599"/>
            <a:ext cx="9931791" cy="4418067"/>
          </a:xfrm>
        </p:spPr>
        <p:txBody>
          <a:bodyPr>
            <a:noAutofit/>
          </a:bodyPr>
          <a:lstStyle/>
          <a:p>
            <a:r>
              <a:rPr lang="ru-RU" sz="2400" i="1" dirty="0"/>
              <a:t>Базисные цены —</a:t>
            </a:r>
            <a:r>
              <a:rPr lang="ru-RU" sz="2400" dirty="0"/>
              <a:t> это цены, сложившиеся на определенный мо­мент времени. Они используются, как правило, на стадии технико-экономических исследований инвестиционных возможностей.</a:t>
            </a:r>
          </a:p>
          <a:p>
            <a:r>
              <a:rPr lang="ru-RU" sz="2400" i="1" dirty="0"/>
              <a:t>Прогнозные цены —</a:t>
            </a:r>
            <a:r>
              <a:rPr lang="ru-RU" sz="2400" dirty="0"/>
              <a:t> цены на конец определенного года реализа­ции инвестиционного проекта в соответствии с прогнозируемым индексом изменения цен на продукцию, ресурсы, услуги.</a:t>
            </a:r>
          </a:p>
          <a:p>
            <a:r>
              <a:rPr lang="ru-RU" sz="2400" i="1" dirty="0"/>
              <a:t>Расчетные цены</a:t>
            </a:r>
            <a:r>
              <a:rPr lang="ru-RU" sz="2400" dirty="0"/>
              <a:t> определяются путем умножения базисной цены на дефлятор, соответствующий индексу общей инфляции.</a:t>
            </a: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78264853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681F7966-31D9-4FD9-ACBB-653DB02DB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6487" y="2073081"/>
            <a:ext cx="8911687" cy="3610265"/>
          </a:xfrm>
        </p:spPr>
        <p:txBody>
          <a:bodyPr>
            <a:normAutofit/>
          </a:bodyPr>
          <a:lstStyle/>
          <a:p>
            <a:r>
              <a:rPr lang="ru-RU" b="1" dirty="0"/>
              <a:t>4. Особенности рисков, возникающих на финансовых рынках: инвестиционный риск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718340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B0B70F0D-91CE-4EEF-9ADB-C28700D85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/>
              <a:t>Под риском понимается</a:t>
            </a:r>
            <a:r>
              <a:rPr lang="ru-RU" dirty="0"/>
              <a:t> уровень финансовой потери, выражающейся: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1B11AA2-D53D-476E-9358-74102C0CC9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4" y="2897944"/>
            <a:ext cx="8911687" cy="3013277"/>
          </a:xfrm>
        </p:spPr>
        <p:txBody>
          <a:bodyPr>
            <a:normAutofit/>
          </a:bodyPr>
          <a:lstStyle/>
          <a:p>
            <a:r>
              <a:rPr lang="ru-RU" sz="2400" dirty="0"/>
              <a:t>а) в возможности не достичь поставленной цели; </a:t>
            </a:r>
          </a:p>
          <a:p>
            <a:r>
              <a:rPr lang="ru-RU" sz="2400" dirty="0"/>
              <a:t>б) в неопределенности прогнозируемого результата;</a:t>
            </a:r>
          </a:p>
          <a:p>
            <a:r>
              <a:rPr lang="ru-RU" sz="2400" dirty="0"/>
              <a:t>в) в субъективности оценки прогнозируемого результата.</a:t>
            </a:r>
          </a:p>
        </p:txBody>
      </p:sp>
    </p:spTree>
    <p:extLst>
      <p:ext uri="{BB962C8B-B14F-4D97-AF65-F5344CB8AC3E}">
        <p14:creationId xmlns:p14="http://schemas.microsoft.com/office/powerpoint/2010/main" val="74616766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DA907E-8AFC-4EA8-932C-505F904C8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6259" y="624110"/>
            <a:ext cx="9788354" cy="5678216"/>
          </a:xfrm>
        </p:spPr>
        <p:txBody>
          <a:bodyPr/>
          <a:lstStyle/>
          <a:p>
            <a:r>
              <a:rPr lang="ru-RU" dirty="0"/>
              <a:t>Для понимания </a:t>
            </a:r>
            <a:r>
              <a:rPr lang="ru-RU" b="1" i="1" dirty="0"/>
              <a:t>природы инвестиционного риска</a:t>
            </a:r>
            <a:r>
              <a:rPr lang="ru-RU" dirty="0"/>
              <a:t> основное значение имеет связь риска и прибыли. инвестор готов идти на риск в условиях неопределенности, так как наряду с риском потерь существует и возможность дополнительных доходов, можно с уверенностью говорить о том, что чем выше риск, тем выше вероятность получения большего дохода. </a:t>
            </a:r>
          </a:p>
        </p:txBody>
      </p:sp>
    </p:spTree>
    <p:extLst>
      <p:ext uri="{BB962C8B-B14F-4D97-AF65-F5344CB8AC3E}">
        <p14:creationId xmlns:p14="http://schemas.microsoft.com/office/powerpoint/2010/main" val="339653611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DCFC6E-7F6C-45A7-896C-6A2550622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09"/>
            <a:ext cx="8911687" cy="5987705"/>
          </a:xfrm>
        </p:spPr>
        <p:txBody>
          <a:bodyPr>
            <a:normAutofit fontScale="90000"/>
          </a:bodyPr>
          <a:lstStyle/>
          <a:p>
            <a:r>
              <a:rPr lang="ru-RU" b="1" i="1" dirty="0"/>
              <a:t>Вероятность</a:t>
            </a:r>
            <a:r>
              <a:rPr lang="ru-RU" dirty="0"/>
              <a:t> — математический признак, означающий возможность рассчитать частоту наступления события при наличии достаточного количества статистических данных. Вот почему риск нельзя определять только через вероятность (вероятность — признак риска) и тем более через неопределенность (отсутствующую возможность определить вероятность исхода события).</a:t>
            </a:r>
          </a:p>
        </p:txBody>
      </p:sp>
    </p:spTree>
    <p:extLst>
      <p:ext uri="{BB962C8B-B14F-4D97-AF65-F5344CB8AC3E}">
        <p14:creationId xmlns:p14="http://schemas.microsoft.com/office/powerpoint/2010/main" val="292558736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06FD1A8-60AF-4663-B4A1-3537AADC6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624109"/>
            <a:ext cx="8911687" cy="4637207"/>
          </a:xfrm>
        </p:spPr>
        <p:txBody>
          <a:bodyPr>
            <a:normAutofit fontScale="90000"/>
          </a:bodyPr>
          <a:lstStyle/>
          <a:p>
            <a:r>
              <a:rPr lang="ru-RU" b="1" i="1" dirty="0"/>
              <a:t>Инвестиционный риск</a:t>
            </a:r>
            <a:r>
              <a:rPr lang="ru-RU" dirty="0"/>
              <a:t> - это возможность несовпадения  фактических  и  планируемых  результатов  инвестиционного  решения  в  процессе действия системы факторов, оценка которой индивидуальна для каждого инвестора как в количественном, так и в качественном отношении.</a:t>
            </a:r>
          </a:p>
        </p:txBody>
      </p:sp>
    </p:spTree>
    <p:extLst>
      <p:ext uri="{BB962C8B-B14F-4D97-AF65-F5344CB8AC3E}">
        <p14:creationId xmlns:p14="http://schemas.microsoft.com/office/powerpoint/2010/main" val="4243664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F55288-3F95-47B5-914A-BBB271410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5410" y="624109"/>
            <a:ext cx="9549202" cy="5818893"/>
          </a:xfrm>
        </p:spPr>
        <p:txBody>
          <a:bodyPr>
            <a:normAutofit fontScale="90000"/>
          </a:bodyPr>
          <a:lstStyle/>
          <a:p>
            <a:r>
              <a:rPr lang="ru-RU" i="1" dirty="0"/>
              <a:t>Инвестиции в воспроизводство основных фондов</a:t>
            </a:r>
            <a:r>
              <a:rPr lang="ru-RU" dirty="0"/>
              <a:t> и связанные с этим изменения оборотного капитала называются капитальными вложениями. В России в объем капитальных вложений включают­ся затраты на новое строительство, реконструкцию, расшире­ние и техническое перевооружение действующих промышлен­ных, сельскохозяйственных, транспортных, торговых и других предприятий, затраты на жилищное и культурно-бытовое строи­тельство.</a:t>
            </a:r>
          </a:p>
        </p:txBody>
      </p:sp>
    </p:spTree>
    <p:extLst>
      <p:ext uri="{BB962C8B-B14F-4D97-AF65-F5344CB8AC3E}">
        <p14:creationId xmlns:p14="http://schemas.microsoft.com/office/powerpoint/2010/main" val="1656314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B0FF9B-1C91-4CF0-9D9B-67C3E1B5A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8462" y="624109"/>
            <a:ext cx="9746149" cy="5650081"/>
          </a:xfrm>
        </p:spPr>
        <p:txBody>
          <a:bodyPr>
            <a:normAutofit fontScale="90000"/>
          </a:bodyPr>
          <a:lstStyle/>
          <a:p>
            <a:r>
              <a:rPr lang="ru-RU" dirty="0"/>
              <a:t>Существуют следующие формы инвестиций, которые связаны с </a:t>
            </a:r>
            <a:r>
              <a:rPr lang="ru-RU" i="1" dirty="0"/>
              <a:t>непосредственным привлечением иностранного капитала</a:t>
            </a:r>
            <a:r>
              <a:rPr lang="ru-RU" dirty="0"/>
              <a:t> (созда­ние совместных предприятий, привлечение капитала российскими компаниями на рынке ценных бумаг, создание на территории Рос­сии предприятий, полностью принадлежащих иностранным вла­дельцам, привлечение капитала на основе концессий и соглашений о разделе продукции).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7382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59436A20-52F1-48E3-B368-1813ADB90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306333"/>
            <a:ext cx="8911687" cy="1280890"/>
          </a:xfrm>
        </p:spPr>
        <p:txBody>
          <a:bodyPr>
            <a:noAutofit/>
          </a:bodyPr>
          <a:lstStyle/>
          <a:p>
            <a:r>
              <a:rPr lang="ru-RU" sz="2800" dirty="0"/>
              <a:t>Согласно действующему законодательству </a:t>
            </a:r>
            <a:r>
              <a:rPr lang="ru-RU" sz="2800" i="1" dirty="0"/>
              <a:t>инвестиционная деятельность</a:t>
            </a:r>
            <a:r>
              <a:rPr lang="ru-RU" sz="2800" dirty="0"/>
              <a:t> на территории РФ может </a:t>
            </a:r>
            <a:r>
              <a:rPr lang="ru-RU" sz="2800" i="1" dirty="0"/>
              <a:t>финансироваться за счет</a:t>
            </a:r>
            <a:r>
              <a:rPr lang="ru-RU" sz="2800" dirty="0"/>
              <a:t>: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37840E2-6E7A-4CE5-8014-91802F0AFD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собственных финансовых ресурсов и внутрихозяйственных ре­зервов инвестора;</a:t>
            </a:r>
          </a:p>
          <a:p>
            <a:r>
              <a:rPr lang="ru-RU" b="1" dirty="0"/>
              <a:t>заемных финансовых средств инвестора;</a:t>
            </a:r>
          </a:p>
          <a:p>
            <a:r>
              <a:rPr lang="ru-RU" b="1" dirty="0"/>
              <a:t>привлеченных финансовых средств инвестора;</a:t>
            </a:r>
          </a:p>
          <a:p>
            <a:r>
              <a:rPr lang="ru-RU" b="1" dirty="0"/>
              <a:t>денежных средств, централизуемых объединениями предприя­тий в установленном порядке;</a:t>
            </a:r>
          </a:p>
          <a:p>
            <a:r>
              <a:rPr lang="ru-RU" b="1" dirty="0"/>
              <a:t>инвестиционных ассигнований из государственных бюджетов, местных бюджетов и внебюджетных фондов;</a:t>
            </a:r>
          </a:p>
          <a:p>
            <a:r>
              <a:rPr lang="ru-RU" b="1" dirty="0"/>
              <a:t>иностранных инвестиций;</a:t>
            </a:r>
          </a:p>
          <a:p>
            <a:r>
              <a:rPr lang="ru-RU" b="1" dirty="0"/>
              <a:t>собственные финансовые ресурсы.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460492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65F357-3EE5-44BB-9E7C-FBBD29482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5396862"/>
          </a:xfrm>
        </p:spPr>
        <p:txBody>
          <a:bodyPr>
            <a:normAutofit fontScale="90000"/>
          </a:bodyPr>
          <a:lstStyle/>
          <a:p>
            <a:r>
              <a:rPr lang="ru-RU" i="1" dirty="0"/>
              <a:t>Субъектами инвестиционной деятельности</a:t>
            </a:r>
            <a:r>
              <a:rPr lang="ru-RU" dirty="0"/>
              <a:t> являются инвесто­ры, заказчики, исполнители работ, пользователи объектов инвести­ционной деятельности, а также поставщики, юридические лица (бан­ковские, страховые и посреднические организации, инвестиционные биржи) и другие участники инвестиционного процесса. </a:t>
            </a:r>
          </a:p>
        </p:txBody>
      </p:sp>
    </p:spTree>
    <p:extLst>
      <p:ext uri="{BB962C8B-B14F-4D97-AF65-F5344CB8AC3E}">
        <p14:creationId xmlns:p14="http://schemas.microsoft.com/office/powerpoint/2010/main" val="1881815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FA8237-61EE-4A06-9592-D6BE06992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3883" y="624109"/>
            <a:ext cx="9450729" cy="5818893"/>
          </a:xfrm>
        </p:spPr>
        <p:txBody>
          <a:bodyPr>
            <a:normAutofit fontScale="90000"/>
          </a:bodyPr>
          <a:lstStyle/>
          <a:p>
            <a:r>
              <a:rPr lang="ru-RU" i="1" dirty="0"/>
              <a:t>Правовое регулирование инвестиционной деятельности</a:t>
            </a:r>
            <a:r>
              <a:rPr lang="ru-RU" dirty="0"/>
              <a:t> состоит в определении признаков субъектов, установлении организацион­но-правовых форм ведения инвестиционной деятельности, выделе­нии специальных требований к отдельным направлениям инвести­ционной деятельности; регламентации порядка и условий заключения исполнения договоров; установлении пределов и форм государствен­ного воздействия на инвестиционные процессы.</a:t>
            </a:r>
          </a:p>
        </p:txBody>
      </p:sp>
    </p:spTree>
    <p:extLst>
      <p:ext uri="{BB962C8B-B14F-4D97-AF65-F5344CB8AC3E}">
        <p14:creationId xmlns:p14="http://schemas.microsoft.com/office/powerpoint/2010/main" val="20287311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AF2457-E6A8-409D-9C8B-C17336D9F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5582" y="422031"/>
            <a:ext cx="10616417" cy="2194560"/>
          </a:xfrm>
        </p:spPr>
        <p:txBody>
          <a:bodyPr>
            <a:noAutofit/>
          </a:bodyPr>
          <a:lstStyle/>
          <a:p>
            <a:r>
              <a:rPr lang="ru-RU" sz="2800" b="1" i="1" dirty="0"/>
              <a:t>Инвесторы </a:t>
            </a:r>
            <a:r>
              <a:rPr lang="ru-RU" sz="2800" i="1" dirty="0"/>
              <a:t>—</a:t>
            </a:r>
            <a:r>
              <a:rPr lang="ru-RU" sz="2800" dirty="0"/>
              <a:t> это субъекты инвестиционной деятельности, осу­ществляющие вложение собственных, заемных или привлеченных средств в форме инвестиций и обеспечивающие их целевое исполь­зование. В качестве инвесторов могут выступать: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4697C9-EF77-4876-843A-2BACF9DCE9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6597" y="3077308"/>
            <a:ext cx="9298744" cy="3467686"/>
          </a:xfrm>
        </p:spPr>
        <p:txBody>
          <a:bodyPr>
            <a:normAutofit/>
          </a:bodyPr>
          <a:lstStyle/>
          <a:p>
            <a:r>
              <a:rPr lang="ru-RU" sz="2400" dirty="0"/>
              <a:t>органы, уполномоченные управлять государственным и муни­ципальным имуществом или имущественными правами;</a:t>
            </a:r>
          </a:p>
          <a:p>
            <a:r>
              <a:rPr lang="ru-RU" sz="2400" dirty="0"/>
              <a:t>граждане, предприятия, предпринимательские объединения и другие юридические лица;</a:t>
            </a:r>
          </a:p>
          <a:p>
            <a:r>
              <a:rPr lang="ru-RU" sz="2400" dirty="0"/>
              <a:t>иностранные физические и юридические лица, государства и международные организации.</a:t>
            </a: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215606801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83</TotalTime>
  <Words>1722</Words>
  <Application>Microsoft Office PowerPoint</Application>
  <PresentationFormat>Широкоэкранный</PresentationFormat>
  <Paragraphs>89</Paragraphs>
  <Slides>36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41" baseType="lpstr">
      <vt:lpstr>Arial</vt:lpstr>
      <vt:lpstr>Century Gothic</vt:lpstr>
      <vt:lpstr>Times New Roman</vt:lpstr>
      <vt:lpstr>Wingdings 3</vt:lpstr>
      <vt:lpstr>Легкий дым</vt:lpstr>
      <vt:lpstr>Управление инвестициями</vt:lpstr>
      <vt:lpstr>1. Сущность инвестиционных решений</vt:lpstr>
      <vt:lpstr>Инвестиционное решение - это результат анализа, прогнозиро­вания, оптимизации, экономического обоснования и выбора альтер­нативы из множества вариантов достижения конкретной цели.  Инвестиции представляют собой вложенный капитал — как денежный, так и реальный. Они осуществляются в ви­де денежных средств, банковских вкладов, паев, акций и других ценных бумаг, вложений в движимое и недвижимое имущество, ин­теллектуальную собственность, имущественные права и другие цен­ности. </vt:lpstr>
      <vt:lpstr>Инвестиции в воспроизводство основных фондов и связанные с этим изменения оборотного капитала называются капитальными вложениями. В России в объем капитальных вложений включают­ся затраты на новое строительство, реконструкцию, расшире­ние и техническое перевооружение действующих промышлен­ных, сельскохозяйственных, транспортных, торговых и других предприятий, затраты на жилищное и культурно-бытовое строи­тельство.</vt:lpstr>
      <vt:lpstr>Существуют следующие формы инвестиций, которые связаны с непосредственным привлечением иностранного капитала (созда­ние совместных предприятий, привлечение капитала российскими компаниями на рынке ценных бумаг, создание на территории Рос­сии предприятий, полностью принадлежащих иностранным вла­дельцам, привлечение капитала на основе концессий и соглашений о разделе продукции). </vt:lpstr>
      <vt:lpstr>Согласно действующему законодательству инвестиционная деятельность на территории РФ может финансироваться за счет:</vt:lpstr>
      <vt:lpstr>Субъектами инвестиционной деятельности являются инвесто­ры, заказчики, исполнители работ, пользователи объектов инвести­ционной деятельности, а также поставщики, юридические лица (бан­ковские, страховые и посреднические организации, инвестиционные биржи) и другие участники инвестиционного процесса. </vt:lpstr>
      <vt:lpstr>Правовое регулирование инвестиционной деятельности состоит в определении признаков субъектов, установлении организацион­но-правовых форм ведения инвестиционной деятельности, выделе­нии специальных требований к отдельным направлениям инвести­ционной деятельности; регламентации порядка и условий заключения исполнения договоров; установлении пределов и форм государствен­ного воздействия на инвестиционные процессы.</vt:lpstr>
      <vt:lpstr>Инвесторы — это субъекты инвестиционной деятельности, осу­ществляющие вложение собственных, заемных или привлеченных средств в форме инвестиций и обеспечивающие их целевое исполь­зование. В качестве инвесторов могут выступать: </vt:lpstr>
      <vt:lpstr>Объектами инвестиционной деятельности являются вновь созда­ваемые и модернизируемые основные фонды и оборотные средст­ва во всех отраслях и сферах народного хозяйства РФ, ценные бу­маги, целевые денежные вклады, научно-техническая продукция, другие объекты собственности, а также имущественные права и пра­ва на интеллектуальную собственность.</vt:lpstr>
      <vt:lpstr>Государственное регулирование инвестиционной деятельности, проведение инвестиционной политики, направленной на социаль­но-экономическое и научно-техническое развитие РФ, обеспечи­вается государственными органами РФ в пределах их компетенции и осуществляется: </vt:lpstr>
      <vt:lpstr>Государственное регулирование инвестиционной деятельности заключается в гарантиях прав субъектов и защите инвестиций. Госу­дарство гарантирует прежде всего стабильность прав, что очень важно при долгосрочных инвестициях.</vt:lpstr>
      <vt:lpstr>Основными целями инвестиционной деятельности являются:</vt:lpstr>
      <vt:lpstr>На надежность инвестиционных решений оказывают влияние:</vt:lpstr>
      <vt:lpstr>Выделяются следующие стратегии инвестирования:</vt:lpstr>
      <vt:lpstr>2. Понятие инвестиционного проекта</vt:lpstr>
      <vt:lpstr>Инвестиции - денежные средства, ценные бумаги, иное имущество, в том числе имущественные права, иные права, имеющие денежную оцен­ку, вкладываемые в объекты предпринимательской и (или) иной деятельности в целях получения прибыли и (или) достижения иного полезного эффекта». Инвестиционная деятельность есть «вложение инвестиций и осуществление практических действий в целях получе­ния прибыли и (или) достижения иного полезного эффекта». На практике нередко термин «инвестиция» понимается в обобщенном смысле — как вкладываемые активы и (или) как собственно процесс вложения.</vt:lpstr>
      <vt:lpstr>Инвестиционный проект есть обоснование экономической целесообразности, объема и сроков осуществления капитальных вложений, в том числе необходимая проектно-сметная документация, разработанная в соответствии с законодательством Российской Федерации и утвер­жденными в установленном порядке стандартами (нормами и прави­лами), а также описание практических действий по осуществлению инвестиций (бизнес-план).</vt:lpstr>
      <vt:lpstr>Инвестиционный проект трактуется как набор документации, содержащий два круп­ных блока документов:</vt:lpstr>
      <vt:lpstr>Государство не только регулирует инвестиционную деятельность, но и гарантирует всем субъектам инвестиционной деятельности неза­висимо от форм собственности:  </vt:lpstr>
      <vt:lpstr>Управленческие решения по поводу целесообразности инвестиций относятся к решениям стра­тегического характера. Они требуют тщательного аналитического обоснования в силу целого ряда причин:</vt:lpstr>
      <vt:lpstr>3. Критерии эффективности инвестиционных проектов</vt:lpstr>
      <vt:lpstr>Для оценки инвестиционных проектов основными признаками яв­ляются прежде всего:</vt:lpstr>
      <vt:lpstr>Определение количественного значения показателей эффективности инвестиционного проекта рекомендуется производить с использованием следующих показателей: </vt:lpstr>
      <vt:lpstr>Чистый дисконтированный доход -представляет собой сумму всех дисконтированных значений притоков и оттоков по проекту, приведенных к настоящему моменту времени. Разница между поступлениями денежных средств и понесенными затратами (инвестициями), определенная на сегодняшний день, называется чистой приведенной стоимостью. </vt:lpstr>
      <vt:lpstr>Индекс доходности (прибыльности) инвестиций представляет собой отношение сумм приведенного дохода к величине инвести­ций. </vt:lpstr>
      <vt:lpstr>Внутренняя норма прибыльности (рентабельности) инвестиций представляет собой ту норму дисконта, при которой величина при­веденного эффекта равна приведенным инвестиционным вложениям.</vt:lpstr>
      <vt:lpstr>Срок окупаемости — показатель, отвечающий на вопрос, за ка­кой срок могут окупиться инвестиции в инновационный проект. </vt:lpstr>
      <vt:lpstr>Степень устойчивости проекта по отношению к возможным изме­нениям условий реализации может быть охарактеризована показателя­ми предельного уровня объемов производства, цен производимой про­дукции и т.д. </vt:lpstr>
      <vt:lpstr>Критерием отбора проектов может быть минимум затрат на их реализацию. То есть при наличии нескольких вариантов наиболее эффективный вариант выбирается по минимуму так называемых приведенных затрат.  3 = С + ЕК = min, где 3 — приведенные затраты по каждому варианту; С — издержки производства (себестоимость) по тому же ва­рианту; Е— норматив эффективности капитальных вложений; К— инвестиции по тому же варианту. </vt:lpstr>
      <vt:lpstr>При определении вышерассмотренных показателей, характери­зующих критерии эффективности инвестиционных проектов, могут использоваться следующие виды цен на продукцию и потребляемые ресурсы:</vt:lpstr>
      <vt:lpstr>4. Особенности рисков, возникающих на финансовых рынках: инвестиционный риск</vt:lpstr>
      <vt:lpstr>Под риском понимается уровень финансовой потери, выражающейся: </vt:lpstr>
      <vt:lpstr>Для понимания природы инвестиционного риска основное значение имеет связь риска и прибыли. инвестор готов идти на риск в условиях неопределенности, так как наряду с риском потерь существует и возможность дополнительных доходов, можно с уверенностью говорить о том, что чем выше риск, тем выше вероятность получения большего дохода. </vt:lpstr>
      <vt:lpstr>Вероятность — математический признак, означающий возможность рассчитать частоту наступления события при наличии достаточного количества статистических данных. Вот почему риск нельзя определять только через вероятность (вероятность — признак риска) и тем более через неопределенность (отсутствующую возможность определить вероятность исхода события).</vt:lpstr>
      <vt:lpstr>Инвестиционный риск - это возможность несовпадения  фактических  и  планируемых  результатов  инвестиционного  решения  в  процессе действия системы факторов, оценка которой индивидуальна для каждого инвестора как в количественном, так и в качественном отношении.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инвестициями</dc:title>
  <dc:creator>Людмила</dc:creator>
  <cp:lastModifiedBy>Людмила</cp:lastModifiedBy>
  <cp:revision>25</cp:revision>
  <dcterms:created xsi:type="dcterms:W3CDTF">2019-11-11T07:35:57Z</dcterms:created>
  <dcterms:modified xsi:type="dcterms:W3CDTF">2019-11-11T08:59:05Z</dcterms:modified>
</cp:coreProperties>
</file>